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slideLayouts/slideLayout2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Layouts/slideLayout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2" r:id="rId2"/>
  </p:sldMasterIdLst>
  <p:sldIdLst>
    <p:sldId id="256" r:id="rId3"/>
    <p:sldId id="280" r:id="rId4"/>
    <p:sldId id="291" r:id="rId5"/>
    <p:sldId id="292" r:id="rId6"/>
    <p:sldId id="293" r:id="rId7"/>
    <p:sldId id="285" r:id="rId8"/>
    <p:sldId id="286" r:id="rId9"/>
    <p:sldId id="288" r:id="rId10"/>
    <p:sldId id="289" r:id="rId11"/>
    <p:sldId id="283" r:id="rId12"/>
    <p:sldId id="278" r:id="rId13"/>
    <p:sldId id="275" r:id="rId14"/>
    <p:sldId id="294" r:id="rId15"/>
    <p:sldId id="281" r:id="rId16"/>
    <p:sldId id="282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6" r:id="rId25"/>
    <p:sldId id="303" r:id="rId26"/>
    <p:sldId id="304" r:id="rId27"/>
    <p:sldId id="307" r:id="rId28"/>
    <p:sldId id="30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4.png"/><Relationship Id="rId5" Type="http://schemas.openxmlformats.org/officeDocument/2006/relationships/tags" Target="../tags/tag6.xml"/><Relationship Id="rId10" Type="http://schemas.openxmlformats.org/officeDocument/2006/relationships/image" Target="../media/image3.png"/><Relationship Id="rId4" Type="http://schemas.openxmlformats.org/officeDocument/2006/relationships/tags" Target="../tags/tag5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image" Target="../media/image5.png"/><Relationship Id="rId4" Type="http://schemas.openxmlformats.org/officeDocument/2006/relationships/tags" Target="../tags/tag13.xml"/><Relationship Id="rId9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4.png"/><Relationship Id="rId5" Type="http://schemas.openxmlformats.org/officeDocument/2006/relationships/tags" Target="../tags/tag20.xml"/><Relationship Id="rId10" Type="http://schemas.openxmlformats.org/officeDocument/2006/relationships/image" Target="../media/image3.png"/><Relationship Id="rId4" Type="http://schemas.openxmlformats.org/officeDocument/2006/relationships/tags" Target="../tags/tag19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slideMaster" Target="../slideMasters/slideMaster1.xml"/><Relationship Id="rId18" Type="http://schemas.openxmlformats.org/officeDocument/2006/relationships/image" Target="../media/image11.png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image" Target="../media/image10.png"/><Relationship Id="rId2" Type="http://schemas.openxmlformats.org/officeDocument/2006/relationships/tags" Target="../tags/tag25.xml"/><Relationship Id="rId16" Type="http://schemas.openxmlformats.org/officeDocument/2006/relationships/image" Target="../media/image9.png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image" Target="../media/image8.png"/><Relationship Id="rId10" Type="http://schemas.openxmlformats.org/officeDocument/2006/relationships/tags" Target="../tags/tag33.xml"/><Relationship Id="rId19" Type="http://schemas.openxmlformats.org/officeDocument/2006/relationships/image" Target="../media/image12.png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slideMaster" Target="../slideMasters/slideMaster1.xml"/><Relationship Id="rId18" Type="http://schemas.openxmlformats.org/officeDocument/2006/relationships/image" Target="../media/image11.png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image" Target="../media/image10.png"/><Relationship Id="rId2" Type="http://schemas.openxmlformats.org/officeDocument/2006/relationships/tags" Target="../tags/tag37.xml"/><Relationship Id="rId16" Type="http://schemas.openxmlformats.org/officeDocument/2006/relationships/image" Target="../media/image9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image" Target="../media/image8.png"/><Relationship Id="rId10" Type="http://schemas.openxmlformats.org/officeDocument/2006/relationships/tags" Target="../tags/tag45.xml"/><Relationship Id="rId19" Type="http://schemas.openxmlformats.org/officeDocument/2006/relationships/image" Target="../media/image12.png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pic>
        <p:nvPicPr>
          <p:cNvPr id="7" name="Picture 6" descr="Palette.png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2 - 4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  <p:custDataLst>
              <p:tags r:id="rId4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pic>
        <p:nvPicPr>
          <p:cNvPr id="11" name="Picture 10" descr="Answer1.png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Picture 11" descr="Answer2.png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Picture 12" descr="Answer3.png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Picture 13" descr="Answer4.png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1 - 3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pic>
        <p:nvPicPr>
          <p:cNvPr id="10" name="Picture 9" descr="Answer1.png"/>
          <p:cNvPicPr>
            <a:picLocks/>
          </p:cNvPicPr>
          <p:nvPr>
            <p:custDataLst>
              <p:tags r:id="rId4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Picture 10" descr="Answer2.png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Picture 11" descr="Answer3.png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1 - 4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371600" y="106984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371600" y="3734866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  <p:custDataLst>
              <p:tags r:id="rId4"/>
            </p:custDataLst>
          </p:nvPr>
        </p:nvSpPr>
        <p:spPr>
          <a:xfrm>
            <a:off x="1371600" y="5067375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pic>
        <p:nvPicPr>
          <p:cNvPr id="11" name="Picture 10" descr="Answer1.png"/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155448" y="1249184"/>
            <a:ext cx="857250" cy="857250"/>
          </a:xfrm>
          <a:prstGeom prst="rect">
            <a:avLst/>
          </a:prstGeom>
        </p:spPr>
      </p:pic>
      <p:pic>
        <p:nvPicPr>
          <p:cNvPr id="12" name="Picture 11" descr="Answer2.png"/>
          <p:cNvPicPr>
            <a:picLocks/>
          </p:cNvPicPr>
          <p:nvPr>
            <p:custDataLst>
              <p:tags r:id="rId6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155448" y="2581693"/>
            <a:ext cx="857250" cy="857250"/>
          </a:xfrm>
          <a:prstGeom prst="rect">
            <a:avLst/>
          </a:prstGeom>
        </p:spPr>
      </p:pic>
      <p:pic>
        <p:nvPicPr>
          <p:cNvPr id="13" name="Picture 12" descr="Answer3.png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Picture 13" descr="Answer4.png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155448" y="5246712"/>
            <a:ext cx="857250" cy="85725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1 - 6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069848" y="1106195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1069848" y="202722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069848" y="294825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  <p:custDataLst>
              <p:tags r:id="rId4"/>
            </p:custDataLst>
          </p:nvPr>
        </p:nvSpPr>
        <p:spPr>
          <a:xfrm>
            <a:off x="1069848" y="386928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5"/>
            <p:custDataLst>
              <p:tags r:id="rId5"/>
            </p:custDataLst>
          </p:nvPr>
        </p:nvSpPr>
        <p:spPr>
          <a:xfrm>
            <a:off x="1069848" y="479031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  <p:custDataLst>
              <p:tags r:id="rId6"/>
            </p:custDataLst>
          </p:nvPr>
        </p:nvSpPr>
        <p:spPr>
          <a:xfrm>
            <a:off x="1069848" y="5711342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pic>
        <p:nvPicPr>
          <p:cNvPr id="13" name="Picture 12" descr="Answer1.png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1210094"/>
            <a:ext cx="596645" cy="596645"/>
          </a:xfrm>
          <a:prstGeom prst="rect">
            <a:avLst/>
          </a:prstGeom>
        </p:spPr>
      </p:pic>
      <p:pic>
        <p:nvPicPr>
          <p:cNvPr id="14" name="Picture 13" descr="Answer2.png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  <p:pic>
        <p:nvPicPr>
          <p:cNvPr id="15" name="Picture 14" descr="Answer3.png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  <p:pic>
        <p:nvPicPr>
          <p:cNvPr id="16" name="Picture 15" descr="Answer4.png"/>
          <p:cNvPicPr>
            <a:picLocks/>
          </p:cNvPicPr>
          <p:nvPr>
            <p:custDataLst>
              <p:tags r:id="rId10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3973182"/>
            <a:ext cx="596645" cy="596645"/>
          </a:xfrm>
          <a:prstGeom prst="rect">
            <a:avLst/>
          </a:prstGeom>
        </p:spPr>
      </p:pic>
      <p:pic>
        <p:nvPicPr>
          <p:cNvPr id="17" name="Picture 16" descr="Answer5.png"/>
          <p:cNvPicPr>
            <a:picLocks/>
          </p:cNvPicPr>
          <p:nvPr>
            <p:custDataLst>
              <p:tags r:id="rId11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4894211"/>
            <a:ext cx="596645" cy="596645"/>
          </a:xfrm>
          <a:prstGeom prst="rect">
            <a:avLst/>
          </a:prstGeom>
        </p:spPr>
      </p:pic>
      <p:pic>
        <p:nvPicPr>
          <p:cNvPr id="18" name="Picture 17" descr="Answer6.png"/>
          <p:cNvPicPr>
            <a:picLocks/>
          </p:cNvPicPr>
          <p:nvPr>
            <p:custDataLst>
              <p:tags r:id="rId12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5815241"/>
            <a:ext cx="596645" cy="596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ouse Mischief 2 - 6 Choic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069848" y="1106195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  <p:custDataLst>
              <p:tags r:id="rId2"/>
            </p:custDataLst>
          </p:nvPr>
        </p:nvSpPr>
        <p:spPr>
          <a:xfrm>
            <a:off x="1069848" y="202722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069848" y="2948254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  <p:custDataLst>
              <p:tags r:id="rId4"/>
            </p:custDataLst>
          </p:nvPr>
        </p:nvSpPr>
        <p:spPr>
          <a:xfrm>
            <a:off x="1069848" y="386928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5"/>
            <p:custDataLst>
              <p:tags r:id="rId5"/>
            </p:custDataLst>
          </p:nvPr>
        </p:nvSpPr>
        <p:spPr>
          <a:xfrm>
            <a:off x="1069848" y="4790313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  <p:custDataLst>
              <p:tags r:id="rId6"/>
            </p:custDataLst>
          </p:nvPr>
        </p:nvSpPr>
        <p:spPr>
          <a:xfrm>
            <a:off x="1069848" y="5711342"/>
            <a:ext cx="7699247" cy="804443"/>
          </a:xfrm>
          <a:prstGeom prst="rect">
            <a:avLst/>
          </a:prstGeom>
        </p:spPr>
        <p:txBody>
          <a:bodyPr vert="horz" wrap="square" lIns="94700" tIns="22926" rIns="94700" bIns="22926" anchor="ctr"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  <p:pic>
        <p:nvPicPr>
          <p:cNvPr id="13" name="Picture 12" descr="Answer1.png"/>
          <p:cNvPicPr>
            <a:picLocks/>
          </p:cNvPicPr>
          <p:nvPr>
            <p:custDataLst>
              <p:tags r:id="rId7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155448" y="1210094"/>
            <a:ext cx="596645" cy="596645"/>
          </a:xfrm>
          <a:prstGeom prst="rect">
            <a:avLst/>
          </a:prstGeom>
        </p:spPr>
      </p:pic>
      <p:pic>
        <p:nvPicPr>
          <p:cNvPr id="14" name="Picture 13" descr="Answer2.png"/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5" cstate="print"/>
          <a:stretch>
            <a:fillRect/>
          </a:stretch>
        </p:blipFill>
        <p:spPr>
          <a:xfrm>
            <a:off x="155448" y="2131123"/>
            <a:ext cx="596645" cy="596645"/>
          </a:xfrm>
          <a:prstGeom prst="rect">
            <a:avLst/>
          </a:prstGeom>
        </p:spPr>
      </p:pic>
      <p:pic>
        <p:nvPicPr>
          <p:cNvPr id="15" name="Picture 14" descr="Answer3.png"/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155448" y="3052152"/>
            <a:ext cx="596645" cy="596645"/>
          </a:xfrm>
          <a:prstGeom prst="rect">
            <a:avLst/>
          </a:prstGeom>
        </p:spPr>
      </p:pic>
      <p:pic>
        <p:nvPicPr>
          <p:cNvPr id="16" name="Picture 15" descr="Answer4.png"/>
          <p:cNvPicPr>
            <a:picLocks/>
          </p:cNvPicPr>
          <p:nvPr>
            <p:custDataLst>
              <p:tags r:id="rId10"/>
            </p:custDataLst>
          </p:nvPr>
        </p:nvPicPr>
        <p:blipFill>
          <a:blip r:embed="rId17" cstate="print"/>
          <a:stretch>
            <a:fillRect/>
          </a:stretch>
        </p:blipFill>
        <p:spPr>
          <a:xfrm>
            <a:off x="155448" y="3973182"/>
            <a:ext cx="596645" cy="596645"/>
          </a:xfrm>
          <a:prstGeom prst="rect">
            <a:avLst/>
          </a:prstGeom>
        </p:spPr>
      </p:pic>
      <p:pic>
        <p:nvPicPr>
          <p:cNvPr id="17" name="Picture 16" descr="Answer5.png"/>
          <p:cNvPicPr>
            <a:picLocks/>
          </p:cNvPicPr>
          <p:nvPr>
            <p:custDataLst>
              <p:tags r:id="rId11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155448" y="4894211"/>
            <a:ext cx="596645" cy="596645"/>
          </a:xfrm>
          <a:prstGeom prst="rect">
            <a:avLst/>
          </a:prstGeom>
        </p:spPr>
      </p:pic>
      <p:pic>
        <p:nvPicPr>
          <p:cNvPr id="18" name="Picture 17" descr="Answer6.png"/>
          <p:cNvPicPr>
            <a:picLocks/>
          </p:cNvPicPr>
          <p:nvPr>
            <p:custDataLst>
              <p:tags r:id="rId12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155448" y="5815241"/>
            <a:ext cx="596645" cy="5966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5517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772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4254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49941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112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71900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11849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944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97567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88146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1145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302728F-F830-48B0-8496-F9F1468BE232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E709D86-EEF6-42F3-948C-A8150B313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10/28/2014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7160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3068960"/>
            <a:ext cx="8786874" cy="338437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«Техническое обслуживание ВЛ»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pc="31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916416" cy="23042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Контрольно-измерительное средство по теме: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6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829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В каких случаях производятся внеочередные осмотры ВЛ?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1_____________________________________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2 ____________________________________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3 _____________________________________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4 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5 ____________________________________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dirty="0" smtClean="0"/>
              <a:t> Все замеченные при осмотрах дефекты и неисправности ВЛ заносятся в ___________________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Из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перечисленных ниже марок кабельной продукции вычеркните марку, которая не входит в логический ряд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100" dirty="0" smtClean="0"/>
              <a:t> </a:t>
            </a:r>
          </a:p>
          <a:p>
            <a:pPr algn="ctr">
              <a:buNone/>
            </a:pPr>
            <a:endParaRPr lang="ru-RU" sz="4100" dirty="0" smtClean="0"/>
          </a:p>
          <a:p>
            <a:pPr algn="ctr">
              <a:buNone/>
            </a:pPr>
            <a:r>
              <a:rPr lang="ru-RU" sz="6600" dirty="0" smtClean="0"/>
              <a:t>А; АС; СИП; </a:t>
            </a:r>
            <a:r>
              <a:rPr lang="ru-RU" sz="6600" dirty="0" smtClean="0"/>
              <a:t>АПВ.</a:t>
            </a:r>
            <a:endParaRPr lang="ru-RU" sz="6600" dirty="0" smtClean="0"/>
          </a:p>
          <a:p>
            <a:pPr algn="ctr">
              <a:buNone/>
            </a:pPr>
            <a:endParaRPr lang="ru-RU" sz="4100" dirty="0" smtClean="0"/>
          </a:p>
          <a:p>
            <a:pPr algn="just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7126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12. Перечислите операции, входящие в типовой объём </a:t>
            </a:r>
            <a:r>
              <a:rPr lang="ru-RU" dirty="0" smtClean="0">
                <a:solidFill>
                  <a:srgbClr val="C00000"/>
                </a:solidFill>
              </a:rPr>
              <a:t>работ по техническому обслуживанию </a:t>
            </a:r>
            <a:r>
              <a:rPr lang="ru-RU" dirty="0" smtClean="0">
                <a:solidFill>
                  <a:srgbClr val="C00000"/>
                </a:solidFill>
              </a:rPr>
              <a:t>ВЛ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928802"/>
            <a:ext cx="7772400" cy="409099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________________________________________________</a:t>
            </a:r>
          </a:p>
          <a:p>
            <a:pPr marL="514350" indent="-514350">
              <a:buAutoNum type="arabicPeriod"/>
            </a:pPr>
            <a:r>
              <a:rPr lang="ru-RU" dirty="0" smtClean="0"/>
              <a:t>________________________________________________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spc="510" dirty="0" smtClean="0">
                <a:solidFill>
                  <a:srgbClr val="C00000"/>
                </a:solidFill>
              </a:rPr>
              <a:t>КЛЮЧ</a:t>
            </a:r>
            <a:endParaRPr lang="ru-RU" sz="8800" spc="51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001024" y="5357826"/>
            <a:ext cx="85725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072462" y="3000372"/>
            <a:ext cx="785818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Продолжите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00108"/>
            <a:ext cx="8501122" cy="5643602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   </a:t>
            </a:r>
            <a:r>
              <a:rPr lang="ru-RU" sz="4000" dirty="0" smtClean="0">
                <a:solidFill>
                  <a:srgbClr val="C00000"/>
                </a:solidFill>
              </a:rPr>
              <a:t>Электрической </a:t>
            </a:r>
            <a:r>
              <a:rPr lang="ru-RU" sz="4000" dirty="0" smtClean="0">
                <a:solidFill>
                  <a:srgbClr val="C00000"/>
                </a:solidFill>
              </a:rPr>
              <a:t>воздушной линией (ВЛ) называют устройство </a:t>
            </a:r>
            <a:r>
              <a:rPr lang="ru-RU" sz="4000" dirty="0" smtClean="0">
                <a:solidFill>
                  <a:srgbClr val="C00000"/>
                </a:solidFill>
              </a:rPr>
              <a:t>для </a:t>
            </a:r>
            <a:r>
              <a:rPr lang="ru-RU" sz="4000" u="sng" dirty="0" smtClean="0"/>
              <a:t>передачи и распределения электроэнергии по проводам</a:t>
            </a:r>
            <a:r>
              <a:rPr lang="ru-RU" sz="4000" dirty="0" smtClean="0"/>
              <a:t>, </a:t>
            </a:r>
            <a:r>
              <a:rPr lang="ru-RU" sz="4000" dirty="0" smtClean="0"/>
              <a:t>   1 б расположенным </a:t>
            </a:r>
            <a:r>
              <a:rPr lang="ru-RU" sz="4000" dirty="0" smtClean="0"/>
              <a:t>на открытом воздухе и </a:t>
            </a:r>
            <a:r>
              <a:rPr lang="ru-RU" sz="4000" u="sng" dirty="0" smtClean="0"/>
              <a:t>прикрепленным изоляторами и арматурой к опорам</a:t>
            </a:r>
            <a:r>
              <a:rPr lang="ru-RU" sz="4000" u="sng" dirty="0" smtClean="0"/>
              <a:t>.                                                  1 б </a:t>
            </a:r>
            <a:endParaRPr lang="ru-RU" sz="4000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7215206" y="857232"/>
            <a:ext cx="857256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Напишите тип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опоры</a:t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гловая   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sz="4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6513" r="11421"/>
          <a:stretch>
            <a:fillRect/>
          </a:stretch>
        </p:blipFill>
        <p:spPr bwMode="auto">
          <a:xfrm>
            <a:off x="357158" y="1500174"/>
            <a:ext cx="4500594" cy="51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3" y="1571612"/>
            <a:ext cx="3858765" cy="50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7429520" y="642918"/>
            <a:ext cx="92869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121442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Напишите тип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опоры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Промежуточная                1 б  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100" dirty="0" smtClean="0"/>
              <a:t> </a:t>
            </a:r>
          </a:p>
          <a:p>
            <a:pPr algn="ctr">
              <a:buNone/>
            </a:pPr>
            <a:r>
              <a:rPr lang="ru-RU" sz="4100" dirty="0" smtClean="0"/>
              <a:t> </a:t>
            </a:r>
            <a:endParaRPr lang="ru-RU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1396"/>
            <a:ext cx="7796947" cy="51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126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7500958" y="714356"/>
            <a:ext cx="857256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Напишите тип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опоры</a:t>
            </a:r>
            <a:b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Концевая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17102"/>
            <a:ext cx="3960000" cy="5326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343476"/>
            <a:ext cx="4032000" cy="530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00430" y="5643578"/>
            <a:ext cx="250033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857232"/>
            <a:ext cx="8501122" cy="5643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В ходе проведения осмотров </a:t>
            </a:r>
            <a:r>
              <a:rPr lang="ru-RU" b="1" dirty="0" smtClean="0">
                <a:solidFill>
                  <a:srgbClr val="C00000"/>
                </a:solidFill>
              </a:rPr>
              <a:t>трассы</a:t>
            </a:r>
            <a:r>
              <a:rPr lang="ru-RU" dirty="0" smtClean="0">
                <a:solidFill>
                  <a:srgbClr val="C00000"/>
                </a:solidFill>
              </a:rPr>
              <a:t> ВЛ проверяют: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    1. Появление посторонних предметов и строений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Производство неразрешённых работ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3. Наличие деревьев, угрожающих падением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4. Противопожарное состояние трассы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Максимум 4 б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Продолжите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фразу: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Электрической воздушной линией (ВЛ) называют устройство </a:t>
            </a:r>
            <a:r>
              <a:rPr lang="ru-RU" sz="3600" dirty="0" smtClean="0">
                <a:solidFill>
                  <a:srgbClr val="C00000"/>
                </a:solidFill>
              </a:rPr>
              <a:t>для _______________ ______________ ____________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_______________ _________________ ___________</a:t>
            </a:r>
          </a:p>
          <a:p>
            <a:pPr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_______________________ ___________________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28992" y="4643446"/>
            <a:ext cx="271464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85794"/>
            <a:ext cx="8429684" cy="564360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sz="7000" dirty="0" smtClean="0">
                <a:solidFill>
                  <a:srgbClr val="C00000"/>
                </a:solidFill>
              </a:rPr>
              <a:t>В ходе проведения осмотров  </a:t>
            </a:r>
            <a:r>
              <a:rPr lang="ru-RU" sz="7000" b="1" dirty="0" smtClean="0">
                <a:solidFill>
                  <a:srgbClr val="C00000"/>
                </a:solidFill>
              </a:rPr>
              <a:t> опор </a:t>
            </a:r>
            <a:r>
              <a:rPr lang="ru-RU" sz="7000" dirty="0" smtClean="0">
                <a:solidFill>
                  <a:srgbClr val="C00000"/>
                </a:solidFill>
              </a:rPr>
              <a:t>ВЛ проверяют:</a:t>
            </a:r>
          </a:p>
          <a:p>
            <a:pPr marL="514350" indent="-514350">
              <a:buNone/>
            </a:pPr>
            <a:r>
              <a:rPr lang="ru-RU" sz="7000" dirty="0" smtClean="0"/>
              <a:t>1. Наличие и состояние предупредительных и других постоянных знаков</a:t>
            </a:r>
          </a:p>
          <a:p>
            <a:pPr>
              <a:buNone/>
            </a:pPr>
            <a:r>
              <a:rPr lang="ru-RU" sz="7000" dirty="0" smtClean="0"/>
              <a:t>2. Наклон опор</a:t>
            </a:r>
          </a:p>
          <a:p>
            <a:pPr>
              <a:buNone/>
            </a:pPr>
            <a:r>
              <a:rPr lang="ru-RU" sz="7000" dirty="0" smtClean="0"/>
              <a:t>3. Состояние деталей деревянных опор</a:t>
            </a:r>
          </a:p>
          <a:p>
            <a:pPr>
              <a:buNone/>
            </a:pPr>
            <a:r>
              <a:rPr lang="ru-RU" sz="7000" dirty="0" smtClean="0"/>
              <a:t>4. Степень деформации и коррозии металлических опор</a:t>
            </a:r>
          </a:p>
          <a:p>
            <a:pPr>
              <a:buNone/>
            </a:pPr>
            <a:r>
              <a:rPr lang="ru-RU" sz="7000" dirty="0" smtClean="0"/>
              <a:t>5. Отсутствие повреждений железобетонных опор</a:t>
            </a:r>
          </a:p>
          <a:p>
            <a:pPr>
              <a:buNone/>
            </a:pPr>
            <a:endParaRPr lang="ru-RU" sz="7000" dirty="0" smtClean="0"/>
          </a:p>
          <a:p>
            <a:pPr algn="ctr">
              <a:buNone/>
            </a:pPr>
            <a:r>
              <a:rPr lang="ru-RU" sz="7000" dirty="0" smtClean="0"/>
              <a:t>Максимум 5 </a:t>
            </a:r>
            <a:r>
              <a:rPr lang="ru-RU" sz="7000" dirty="0" smtClean="0"/>
              <a:t>б</a:t>
            </a:r>
          </a:p>
          <a:p>
            <a:pPr>
              <a:buNone/>
            </a:pPr>
            <a:r>
              <a:rPr lang="ru-RU" sz="5800" dirty="0" smtClean="0"/>
              <a:t>            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643306" y="4857760"/>
            <a:ext cx="2428892" cy="4286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3978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447800"/>
            <a:ext cx="8429684" cy="498159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 на проводах и тросах ВЛ проверяют:</a:t>
            </a:r>
          </a:p>
          <a:p>
            <a:pPr>
              <a:buNone/>
            </a:pPr>
            <a:r>
              <a:rPr lang="ru-RU" dirty="0" smtClean="0"/>
              <a:t>    1. Наличие оборванных жил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Провисание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Образование гололёда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4. Ослабление креплений проводов к изоляторам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5. Наличие посторонних предметов</a:t>
            </a:r>
          </a:p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Максимум </a:t>
            </a:r>
            <a:r>
              <a:rPr lang="ru-RU" sz="2800" dirty="0" smtClean="0"/>
              <a:t>5 б</a:t>
            </a:r>
          </a:p>
          <a:p>
            <a:pPr>
              <a:buNone/>
            </a:pPr>
            <a:r>
              <a:rPr lang="ru-RU" sz="2000" dirty="0" smtClean="0"/>
              <a:t>            </a:t>
            </a:r>
          </a:p>
          <a:p>
            <a:pPr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428992" y="4286256"/>
            <a:ext cx="242889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447800"/>
            <a:ext cx="8358246" cy="491015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 на  изоляторах ВЛ проверяют:</a:t>
            </a:r>
          </a:p>
          <a:p>
            <a:pPr>
              <a:buNone/>
            </a:pPr>
            <a:r>
              <a:rPr lang="ru-RU" dirty="0" smtClean="0"/>
              <a:t>    1. Механические повреждения фарфора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Ожоги и оплавление глазури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Погнутость штырей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/>
              <a:t>Максимум </a:t>
            </a:r>
            <a:r>
              <a:rPr lang="ru-RU" sz="2800" dirty="0" smtClean="0"/>
              <a:t>3 </a:t>
            </a:r>
            <a:r>
              <a:rPr lang="ru-RU" sz="2800" dirty="0" smtClean="0"/>
              <a:t>б</a:t>
            </a:r>
          </a:p>
          <a:p>
            <a:pPr>
              <a:buNone/>
            </a:pPr>
            <a:r>
              <a:rPr lang="ru-RU" sz="2000" dirty="0" smtClean="0"/>
              <a:t>            </a:t>
            </a:r>
          </a:p>
          <a:p>
            <a:pPr algn="ct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714744" y="4286256"/>
            <a:ext cx="242889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В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каких случаях производятся внеочередные осмотры ВЛ?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После автоматического отключения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образовании гололёда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сильном снегопаде</a:t>
            </a:r>
          </a:p>
          <a:p>
            <a:pPr marL="514350" indent="-514350">
              <a:buAutoNum type="arabicPeriod"/>
            </a:pPr>
            <a:r>
              <a:rPr lang="ru-RU" dirty="0" smtClean="0"/>
              <a:t>Лесной или степной </a:t>
            </a:r>
            <a:r>
              <a:rPr lang="ru-RU" dirty="0" smtClean="0"/>
              <a:t>пожар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других явлениях , отличных от нормальных условий.</a:t>
            </a:r>
          </a:p>
          <a:p>
            <a:pPr marL="514350" indent="-514350" algn="ctr">
              <a:buNone/>
            </a:pPr>
            <a:r>
              <a:rPr lang="ru-RU" dirty="0" smtClean="0"/>
              <a:t>Максимум 5 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71934" y="4429132"/>
            <a:ext cx="178595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dirty="0" smtClean="0"/>
              <a:t> </a:t>
            </a:r>
            <a:r>
              <a:rPr lang="ru-RU" sz="3600" dirty="0" smtClean="0">
                <a:solidFill>
                  <a:schemeClr val="accent2"/>
                </a:solidFill>
              </a:rPr>
              <a:t>Все замеченные при осмотрах дефекты и неисправности ВЛ </a:t>
            </a:r>
            <a:r>
              <a:rPr lang="ru-RU" sz="3600" dirty="0" smtClean="0">
                <a:solidFill>
                  <a:schemeClr val="accent2"/>
                </a:solidFill>
              </a:rPr>
              <a:t>заносятся  </a:t>
            </a:r>
            <a:r>
              <a:rPr lang="ru-RU" sz="3600" dirty="0" smtClean="0"/>
              <a:t>в </a:t>
            </a:r>
            <a:r>
              <a:rPr lang="ru-RU" sz="3600" dirty="0" smtClean="0"/>
              <a:t>лист осмотров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балл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000496" y="4572008"/>
            <a:ext cx="1714512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Из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перечисленных ниже марок кабельной продукции вычеркните марку, которая не входит в логический ряд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100" dirty="0" smtClean="0"/>
              <a:t> </a:t>
            </a:r>
          </a:p>
          <a:p>
            <a:pPr algn="ctr">
              <a:buNone/>
            </a:pPr>
            <a:endParaRPr lang="ru-RU" sz="4100" dirty="0" smtClean="0"/>
          </a:p>
          <a:p>
            <a:pPr algn="ctr">
              <a:buNone/>
            </a:pPr>
            <a:r>
              <a:rPr lang="ru-RU" sz="6600" dirty="0" smtClean="0"/>
              <a:t>А; АС; СИП; </a:t>
            </a:r>
            <a:r>
              <a:rPr lang="ru-RU" sz="6600" strike="sngStrike" dirty="0" smtClean="0"/>
              <a:t>АПВ</a:t>
            </a:r>
            <a:r>
              <a:rPr lang="ru-RU" sz="6600" dirty="0" smtClean="0"/>
              <a:t>.</a:t>
            </a:r>
          </a:p>
          <a:p>
            <a:pPr algn="ctr">
              <a:buNone/>
            </a:pPr>
            <a:endParaRPr lang="ru-RU" sz="3200" dirty="0" smtClean="0"/>
          </a:p>
          <a:p>
            <a:pPr algn="ctr">
              <a:buNone/>
            </a:pPr>
            <a:r>
              <a:rPr lang="ru-RU" sz="3200" dirty="0" smtClean="0"/>
              <a:t>1 балл</a:t>
            </a:r>
            <a:endParaRPr lang="ru-RU" sz="3200" dirty="0" smtClean="0"/>
          </a:p>
          <a:p>
            <a:pPr algn="ctr">
              <a:buNone/>
            </a:pPr>
            <a:endParaRPr lang="ru-RU" sz="4100" dirty="0" smtClean="0"/>
          </a:p>
          <a:p>
            <a:pPr algn="just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7126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12. Перечислите операции, входящие в типовой объём </a:t>
            </a:r>
            <a:r>
              <a:rPr lang="ru-RU" dirty="0" smtClean="0">
                <a:solidFill>
                  <a:srgbClr val="C00000"/>
                </a:solidFill>
              </a:rPr>
              <a:t>работ по техническому обслуживанию </a:t>
            </a:r>
            <a:r>
              <a:rPr lang="ru-RU" dirty="0" smtClean="0">
                <a:solidFill>
                  <a:srgbClr val="C00000"/>
                </a:solidFill>
              </a:rPr>
              <a:t>ВЛ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928802"/>
            <a:ext cx="7772400" cy="409099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Осмотр трассы воздушной </a:t>
            </a:r>
            <a:r>
              <a:rPr lang="ru-RU" dirty="0" smtClean="0"/>
              <a:t>линии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Проверка состояния фундаментов опор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Проверка состояния опор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Контроль проводов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Контроль стрел провеса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Контроль сечения проводов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Контроль </a:t>
            </a:r>
            <a:r>
              <a:rPr lang="ru-RU" dirty="0" smtClean="0"/>
              <a:t>изоляторов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Проверка заземляющих устройств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ТЕСТИРОВАНИЯ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28662" y="1447800"/>
            <a:ext cx="7358114" cy="45720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ОТМЕТКА «3»   -  ПРИ НАБРАННЫХ 18 БАЛЛАХ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ОТМЕТКА </a:t>
            </a:r>
            <a:r>
              <a:rPr lang="ru-RU" dirty="0" smtClean="0">
                <a:solidFill>
                  <a:srgbClr val="C00000"/>
                </a:solidFill>
              </a:rPr>
              <a:t>«4»   </a:t>
            </a:r>
            <a:r>
              <a:rPr lang="ru-RU" dirty="0" smtClean="0">
                <a:solidFill>
                  <a:srgbClr val="C00000"/>
                </a:solidFill>
              </a:rPr>
              <a:t>-  ПРИ НАБРАННЫХ </a:t>
            </a:r>
            <a:r>
              <a:rPr lang="ru-RU" dirty="0" smtClean="0">
                <a:solidFill>
                  <a:srgbClr val="C00000"/>
                </a:solidFill>
              </a:rPr>
              <a:t>26 </a:t>
            </a:r>
            <a:r>
              <a:rPr lang="ru-RU" dirty="0" smtClean="0">
                <a:solidFill>
                  <a:srgbClr val="C00000"/>
                </a:solidFill>
              </a:rPr>
              <a:t>БАЛЛАХ</a:t>
            </a:r>
          </a:p>
          <a:p>
            <a:pPr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mtClean="0">
                <a:solidFill>
                  <a:srgbClr val="C00000"/>
                </a:solidFill>
              </a:rPr>
              <a:t>ОТМЕТКА </a:t>
            </a:r>
            <a:r>
              <a:rPr lang="ru-RU" smtClean="0">
                <a:solidFill>
                  <a:srgbClr val="C00000"/>
                </a:solidFill>
              </a:rPr>
              <a:t>«5»   </a:t>
            </a:r>
            <a:r>
              <a:rPr lang="ru-RU" dirty="0" smtClean="0">
                <a:solidFill>
                  <a:srgbClr val="C00000"/>
                </a:solidFill>
              </a:rPr>
              <a:t>-  ПРИ НАБРАННЫХ </a:t>
            </a:r>
            <a:r>
              <a:rPr lang="ru-RU" dirty="0" smtClean="0">
                <a:solidFill>
                  <a:srgbClr val="C00000"/>
                </a:solidFill>
              </a:rPr>
              <a:t>34 </a:t>
            </a:r>
            <a:r>
              <a:rPr lang="ru-RU" dirty="0" smtClean="0">
                <a:solidFill>
                  <a:srgbClr val="C00000"/>
                </a:solidFill>
              </a:rPr>
              <a:t>БАЛЛАХ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Напишите тип опоры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6513" r="11421"/>
          <a:stretch>
            <a:fillRect/>
          </a:stretch>
        </p:blipFill>
        <p:spPr bwMode="auto">
          <a:xfrm>
            <a:off x="357158" y="1500174"/>
            <a:ext cx="4500594" cy="51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3" y="1571612"/>
            <a:ext cx="3858765" cy="50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111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Напишите тип опоры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100" dirty="0" smtClean="0"/>
              <a:t> </a:t>
            </a:r>
          </a:p>
          <a:p>
            <a:pPr algn="ctr">
              <a:buNone/>
            </a:pPr>
            <a:r>
              <a:rPr lang="ru-RU" sz="4100" dirty="0" smtClean="0"/>
              <a:t> </a:t>
            </a:r>
            <a:endParaRPr lang="ru-RU" sz="4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960519" cy="52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71262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Напишите тип опоры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4094853" cy="5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071546"/>
            <a:ext cx="4135279" cy="54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</a:t>
            </a:r>
            <a:r>
              <a:rPr lang="ru-RU" b="1" dirty="0" smtClean="0">
                <a:solidFill>
                  <a:srgbClr val="C00000"/>
                </a:solidFill>
              </a:rPr>
              <a:t>трассы</a:t>
            </a:r>
            <a:r>
              <a:rPr lang="ru-RU" dirty="0" smtClean="0">
                <a:solidFill>
                  <a:srgbClr val="C00000"/>
                </a:solidFill>
              </a:rPr>
              <a:t> ВЛ проверяют:</a:t>
            </a:r>
          </a:p>
          <a:p>
            <a:pPr>
              <a:buNone/>
            </a:pPr>
            <a:r>
              <a:rPr lang="ru-RU" dirty="0" smtClean="0"/>
              <a:t>    1.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__________________________________________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4. ____________________________________________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 </a:t>
            </a:r>
            <a:r>
              <a:rPr lang="ru-RU" b="1" dirty="0" smtClean="0">
                <a:solidFill>
                  <a:srgbClr val="C00000"/>
                </a:solidFill>
              </a:rPr>
              <a:t>на опорах </a:t>
            </a:r>
            <a:r>
              <a:rPr lang="ru-RU" dirty="0" smtClean="0">
                <a:solidFill>
                  <a:srgbClr val="C00000"/>
                </a:solidFill>
              </a:rPr>
              <a:t>ВЛ проверяют:</a:t>
            </a:r>
          </a:p>
          <a:p>
            <a:pPr>
              <a:buNone/>
            </a:pPr>
            <a:r>
              <a:rPr lang="ru-RU" dirty="0" smtClean="0"/>
              <a:t>    1.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__________________________________________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4._________________________________________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5.___________________________________________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 на проводах и тросах ВЛ проверяют:</a:t>
            </a:r>
          </a:p>
          <a:p>
            <a:pPr>
              <a:buNone/>
            </a:pPr>
            <a:r>
              <a:rPr lang="ru-RU" dirty="0" smtClean="0"/>
              <a:t>    1.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__________________________________________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4. _____________________________________________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5. _____________________________________________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Продолжите фразу: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C00000"/>
                </a:solidFill>
              </a:rPr>
              <a:t>В ходе проведения осмотров  на  изоляторах ВЛ проверяют:</a:t>
            </a:r>
          </a:p>
          <a:p>
            <a:pPr>
              <a:buNone/>
            </a:pPr>
            <a:r>
              <a:rPr lang="ru-RU" dirty="0" smtClean="0"/>
              <a:t>    1.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2. ___________________________________________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3. __________________________________________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49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Тема49</Template>
  <TotalTime>929</TotalTime>
  <Words>658</Words>
  <Application>Microsoft Office PowerPoint</Application>
  <PresentationFormat>Экран (4:3)</PresentationFormat>
  <Paragraphs>150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Тема49</vt:lpstr>
      <vt:lpstr>Office Theme</vt:lpstr>
      <vt:lpstr> Контрольно-измерительное средство по теме: .</vt:lpstr>
      <vt:lpstr>1. Продолжите фразу:</vt:lpstr>
      <vt:lpstr>2. Напишите тип опоры</vt:lpstr>
      <vt:lpstr>3. Напишите тип опоры</vt:lpstr>
      <vt:lpstr>4. Напишите тип опоры</vt:lpstr>
      <vt:lpstr>5. Продолжите фразу:</vt:lpstr>
      <vt:lpstr>6. Продолжите фразу:</vt:lpstr>
      <vt:lpstr>7. Продолжите фразу:</vt:lpstr>
      <vt:lpstr>8. Продолжите фразу:</vt:lpstr>
      <vt:lpstr>9. В каких случаях производятся внеочередные осмотры ВЛ?</vt:lpstr>
      <vt:lpstr>10. Продолжите фразу:</vt:lpstr>
      <vt:lpstr>11. Из перечисленных ниже марок кабельной продукции вычеркните марку, которая не входит в логический ряд</vt:lpstr>
      <vt:lpstr>12. Перечислите операции, входящие в типовой объём работ по техническому обслуживанию ВЛ</vt:lpstr>
      <vt:lpstr>КЛЮЧ</vt:lpstr>
      <vt:lpstr>1. Продолжите фразу:</vt:lpstr>
      <vt:lpstr>2. Напишите тип опоры                 Угловая                       1 б                </vt:lpstr>
      <vt:lpstr>3. Напишите тип опоры            Промежуточная                1 б           </vt:lpstr>
      <vt:lpstr>4. Напишите тип опоры                    Концевая                      1 б         </vt:lpstr>
      <vt:lpstr>5. Продолжите фразу:</vt:lpstr>
      <vt:lpstr>6. Продолжите фразу:</vt:lpstr>
      <vt:lpstr>7. Продолжите фразу:</vt:lpstr>
      <vt:lpstr>8. Продолжите фразу:</vt:lpstr>
      <vt:lpstr>9. В каких случаях производятся внеочередные осмотры ВЛ?</vt:lpstr>
      <vt:lpstr>10. Продолжите фразу:</vt:lpstr>
      <vt:lpstr>11. Из перечисленных ниже марок кабельной продукции вычеркните марку, которая не входит в логический ряд</vt:lpstr>
      <vt:lpstr>12. Перечислите операции, входящие в типовой объём работ по техническому обслуживанию ВЛ</vt:lpstr>
      <vt:lpstr>ИТОГИ ТЕСТИРОВАНИЯ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Леонидович</dc:creator>
  <cp:lastModifiedBy>Ирина</cp:lastModifiedBy>
  <cp:revision>95</cp:revision>
  <dcterms:created xsi:type="dcterms:W3CDTF">2013-02-05T20:38:50Z</dcterms:created>
  <dcterms:modified xsi:type="dcterms:W3CDTF">2014-10-28T21:16:37Z</dcterms:modified>
</cp:coreProperties>
</file>